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"/>
  </p:notesMasterIdLst>
  <p:sldIdLst>
    <p:sldId id="256" r:id="rId2"/>
    <p:sldId id="273" r:id="rId3"/>
    <p:sldId id="270" r:id="rId4"/>
    <p:sldId id="258" r:id="rId5"/>
    <p:sldId id="271" r:id="rId6"/>
    <p:sldId id="259" r:id="rId7"/>
    <p:sldId id="260" r:id="rId8"/>
    <p:sldId id="274" r:id="rId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11"/>
    <p:restoredTop sz="76899"/>
  </p:normalViewPr>
  <p:slideViewPr>
    <p:cSldViewPr snapToGrid="0">
      <p:cViewPr varScale="1">
        <p:scale>
          <a:sx n="90" d="100"/>
          <a:sy n="90" d="100"/>
        </p:scale>
        <p:origin x="192" y="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34cb519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34cb519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HQ exists to be a space where youth can get recharged.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 It’s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 place where you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dont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have to expend more energy but you can gather it, refill the tank…</a:t>
            </a:r>
            <a:b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</a:b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HQ opened in December of 2014 with a mission of...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History of start up: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US" dirty="0"/>
              <a:t>Myself and the other co-founder had both worked in the fields of childhood trauma, sexual exploitation and youth homelessness, observed a gap, researched emerging models, garnered early support and built…with youth providing insight throughout the process.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makes us unique is our Core values:</a:t>
            </a: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Relationships First (belonging 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Wingdings" pitchFamily="2" charset="2"/>
              </a:rPr>
              <a:t>thriving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Safety + Inclusion (passive inclusion vs actively celebrating the things that make us unique)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Innovation + Flexibility  (funding,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Bold, Authentic + Transparent (equity, housing, hold our community accountable, </a:t>
            </a:r>
            <a:r>
              <a:rPr lang="en-US" sz="1100" b="1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etc</a:t>
            </a:r>
            <a:r>
              <a:rPr lang="en-US" sz="1100" b="1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5811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4509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581971a59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581971a59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367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81971a59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581971a59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822aa289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822aa289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94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ssteininger@hqgr.or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hqgr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1A68F9-57C0-F643-A636-668798C518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0"/>
            <a:ext cx="6883400" cy="5162550"/>
          </a:xfrm>
          <a:prstGeom prst="rect">
            <a:avLst/>
          </a:prstGeom>
        </p:spPr>
      </p:pic>
      <p:sp>
        <p:nvSpPr>
          <p:cNvPr id="54" name="Google Shape;54;p13"/>
          <p:cNvSpPr txBox="1"/>
          <p:nvPr/>
        </p:nvSpPr>
        <p:spPr>
          <a:xfrm>
            <a:off x="1936750" y="178225"/>
            <a:ext cx="4203700" cy="799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bg1"/>
                </a:solidFill>
                <a:latin typeface="Helvetica" pitchFamily="2" charset="0"/>
              </a:rPr>
              <a:t>A day in the life of…</a:t>
            </a:r>
            <a:endParaRPr sz="3000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5C62FFC6-ADE6-EC4A-B9A3-77B7680E2761}"/>
              </a:ext>
            </a:extLst>
          </p:cNvPr>
          <p:cNvSpPr txBox="1"/>
          <p:nvPr/>
        </p:nvSpPr>
        <p:spPr>
          <a:xfrm>
            <a:off x="3738300" y="4138050"/>
            <a:ext cx="4719900" cy="73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bg1"/>
                </a:solidFill>
                <a:latin typeface="Helvetica" pitchFamily="2" charset="0"/>
              </a:rPr>
              <a:t>a youth who is homeless</a:t>
            </a:r>
            <a:endParaRPr sz="3000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675" y="139275"/>
            <a:ext cx="2971053" cy="8655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25"/>
          <p:cNvCxnSpPr/>
          <p:nvPr/>
        </p:nvCxnSpPr>
        <p:spPr>
          <a:xfrm>
            <a:off x="5882875" y="144300"/>
            <a:ext cx="0" cy="4854825"/>
          </a:xfrm>
          <a:prstGeom prst="straightConnector1">
            <a:avLst/>
          </a:prstGeom>
          <a:noFill/>
          <a:ln w="38100" cap="flat" cmpd="sng">
            <a:solidFill>
              <a:srgbClr val="BCCF3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1" name="Google Shape;141;p25"/>
          <p:cNvSpPr txBox="1"/>
          <p:nvPr/>
        </p:nvSpPr>
        <p:spPr>
          <a:xfrm>
            <a:off x="129325" y="1004825"/>
            <a:ext cx="5633775" cy="336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US" sz="2400" b="1" dirty="0">
                <a:solidFill>
                  <a:srgbClr val="BCCF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MISSION:</a:t>
            </a:r>
            <a:endParaRPr sz="2400" b="1" dirty="0">
              <a:solidFill>
                <a:srgbClr val="BCCF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42875" marR="142875" algn="r">
              <a:lnSpc>
                <a:spcPct val="115000"/>
              </a:lnSpc>
              <a:spcBef>
                <a:spcPts val="1425"/>
              </a:spcBef>
            </a:pPr>
            <a:r>
              <a:rPr lang="en-US" sz="2025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create a safe and affirming space for youth to find rest, build connections and pursue their passions to realize their dreams.</a:t>
            </a:r>
          </a:p>
          <a:p>
            <a:pPr marL="142875" marR="142875" algn="r">
              <a:lnSpc>
                <a:spcPct val="115000"/>
              </a:lnSpc>
              <a:spcBef>
                <a:spcPts val="1425"/>
              </a:spcBef>
            </a:pPr>
            <a:endParaRPr sz="2025" dirty="0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r">
              <a:spcBef>
                <a:spcPts val="1425"/>
              </a:spcBef>
              <a:buClr>
                <a:schemeClr val="dk1"/>
              </a:buClr>
              <a:buSzPts val="1500"/>
            </a:pPr>
            <a:r>
              <a:rPr lang="en-US" sz="2400" b="1" dirty="0">
                <a:solidFill>
                  <a:srgbClr val="BCCF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OUR VISION:</a:t>
            </a:r>
            <a:endParaRPr sz="2400" b="1" dirty="0">
              <a:solidFill>
                <a:srgbClr val="BCCF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42875" marR="142875" algn="r">
              <a:lnSpc>
                <a:spcPct val="115000"/>
              </a:lnSpc>
              <a:spcBef>
                <a:spcPts val="1425"/>
              </a:spcBef>
              <a:spcAft>
                <a:spcPts val="1425"/>
              </a:spcAft>
              <a:buClr>
                <a:schemeClr val="dk1"/>
              </a:buClr>
              <a:buSzPts val="1500"/>
            </a:pPr>
            <a:r>
              <a:rPr lang="en-US" sz="2025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break the cycle of homelessness.</a:t>
            </a:r>
            <a:endParaRPr sz="2025" b="1" dirty="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p25"/>
          <p:cNvSpPr txBox="1"/>
          <p:nvPr/>
        </p:nvSpPr>
        <p:spPr>
          <a:xfrm>
            <a:off x="6002651" y="1117906"/>
            <a:ext cx="3141225" cy="363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800" b="1" dirty="0">
                <a:solidFill>
                  <a:srgbClr val="434343"/>
                </a:solidFill>
                <a:latin typeface="Helvetica" pitchFamily="2" charset="0"/>
                <a:ea typeface="Helvetica Neue"/>
                <a:cs typeface="Helvetica Neue"/>
                <a:sym typeface="Helvetica Neue"/>
              </a:rPr>
              <a:t>CORE VALUES:</a:t>
            </a:r>
            <a:endParaRPr sz="1800" b="1" dirty="0">
              <a:solidFill>
                <a:srgbClr val="434343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endParaRPr sz="1800" dirty="0">
              <a:solidFill>
                <a:srgbClr val="EFEFEF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latin typeface="Helvetica" pitchFamily="2" charset="0"/>
              </a:rPr>
              <a:t>Relationships First </a:t>
            </a:r>
          </a:p>
          <a:p>
            <a:pPr marL="285750" indent="-285750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latin typeface="Helvetica" pitchFamily="2" charset="0"/>
              </a:rPr>
              <a:t>Safety + Inclusion </a:t>
            </a:r>
          </a:p>
          <a:p>
            <a:endParaRPr lang="en-US" sz="1800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latin typeface="Helvetica" pitchFamily="2" charset="0"/>
              </a:rPr>
              <a:t>Innovation + Flexibility  </a:t>
            </a:r>
          </a:p>
          <a:p>
            <a:pPr marL="285750" indent="-285750">
              <a:buFontTx/>
              <a:buChar char="-"/>
            </a:pPr>
            <a:endParaRPr lang="en-US" sz="1800" dirty="0">
              <a:latin typeface="Helvetica" pitchFamily="2" charset="0"/>
            </a:endParaRPr>
          </a:p>
          <a:p>
            <a:pPr marL="285750" indent="-285750">
              <a:buFontTx/>
              <a:buChar char="-"/>
            </a:pPr>
            <a:r>
              <a:rPr lang="en-US" sz="1800" dirty="0">
                <a:latin typeface="Helvetica" pitchFamily="2" charset="0"/>
              </a:rPr>
              <a:t>Bold, Authentic + Transparent </a:t>
            </a:r>
            <a:endParaRPr sz="1575" dirty="0">
              <a:solidFill>
                <a:srgbClr val="EFEFEF"/>
              </a:solidFill>
              <a:latin typeface="Helvetica" pitchFamily="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" name="Google Shape;143;p25"/>
          <p:cNvSpPr txBox="1"/>
          <p:nvPr/>
        </p:nvSpPr>
        <p:spPr>
          <a:xfrm>
            <a:off x="221663" y="243666"/>
            <a:ext cx="5531400" cy="656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/>
            <a:r>
              <a:rPr lang="en-US" sz="30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PLACE TO BELONG.</a:t>
            </a:r>
            <a:endParaRPr sz="3000" b="1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050015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930B1-E2BA-204C-946F-93C88B94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HQ Drone footage">
            <a:hlinkClick r:id="" action="ppaction://media"/>
            <a:extLst>
              <a:ext uri="{FF2B5EF4-FFF2-40B4-BE49-F238E27FC236}">
                <a16:creationId xmlns:a16="http://schemas.microsoft.com/office/drawing/2014/main" id="{C6E1767A-0BBE-744D-9943-A8AED4D43D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3" y="317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8FEC9-60F9-F841-9F09-721E70AA968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42" y="340614"/>
            <a:ext cx="4158234" cy="415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74100-BC2D-EE40-8762-AFB002E424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8109" y="528454"/>
            <a:ext cx="5167715" cy="38757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4B607A-06B1-4A4F-A725-FF763AA29A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913" y="212284"/>
            <a:ext cx="4508126" cy="4508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D76ACA-4CBB-4B45-8507-3C942614B0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864" y="0"/>
            <a:ext cx="3418162" cy="452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C768D8-B495-2A4F-A0AF-82E3DA678E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411" y="1756912"/>
            <a:ext cx="6049325" cy="338658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D6111C3-B9D1-8544-A208-0696049139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74" y="0"/>
            <a:ext cx="3818360" cy="4772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FC5BE-EAEA-F746-A24E-5F0CB94303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58" y="330200"/>
            <a:ext cx="7222700" cy="4813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2D9F3B-0E76-B24C-8A11-2C0A859F9B6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8686" y="0"/>
            <a:ext cx="6364796" cy="4521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288126-7697-194E-9703-6B63BC9721B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58" y="1789972"/>
            <a:ext cx="5070168" cy="3380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323768-3ACC-0641-AA72-A6C30DBA46E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00" y="-168534"/>
            <a:ext cx="7968050" cy="53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6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F406DF-E92D-464A-8B53-F4941093A7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23" y="2712030"/>
            <a:ext cx="3416660" cy="243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933B26-6E16-0C4B-AB0C-C7F313A7F3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652" y="1791839"/>
            <a:ext cx="3369733" cy="2527300"/>
          </a:xfrm>
          <a:prstGeom prst="rect">
            <a:avLst/>
          </a:prstGeom>
        </p:spPr>
      </p:pic>
      <p:sp>
        <p:nvSpPr>
          <p:cNvPr id="6" name="Google Shape;70;p16">
            <a:extLst>
              <a:ext uri="{FF2B5EF4-FFF2-40B4-BE49-F238E27FC236}">
                <a16:creationId xmlns:a16="http://schemas.microsoft.com/office/drawing/2014/main" id="{E852250B-AFA8-5846-ACD7-3CD6FF2FF8FD}"/>
              </a:ext>
            </a:extLst>
          </p:cNvPr>
          <p:cNvSpPr txBox="1"/>
          <p:nvPr/>
        </p:nvSpPr>
        <p:spPr>
          <a:xfrm>
            <a:off x="3392860" y="146404"/>
            <a:ext cx="3586673" cy="204239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Helvetica" pitchFamily="2" charset="0"/>
              </a:rPr>
              <a:t>Issues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Water leaks in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Air leaks in/out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Damage to drywall, furniture and carpet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Inconsistent temperature control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Higher than expected energy costs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600" dirty="0">
              <a:latin typeface="Helvetica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660455-7957-094E-A51F-9AD713C511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751"/>
            <a:ext cx="3188343" cy="2413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4A014-2B05-6341-BEC0-D08F3630D6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69570" y="495637"/>
            <a:ext cx="2849316" cy="1899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4D2D87-08E5-DF4B-B9DC-D3A1460C203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770010">
            <a:off x="-170454" y="2388967"/>
            <a:ext cx="1972037" cy="1314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5394DA-60E2-C240-9081-6A72B1FF548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4110" y="3240911"/>
            <a:ext cx="3159890" cy="190258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;p16">
            <a:extLst>
              <a:ext uri="{FF2B5EF4-FFF2-40B4-BE49-F238E27FC236}">
                <a16:creationId xmlns:a16="http://schemas.microsoft.com/office/drawing/2014/main" id="{66BC9A69-1524-7B4E-8986-7BEDF80DBC39}"/>
              </a:ext>
            </a:extLst>
          </p:cNvPr>
          <p:cNvSpPr txBox="1"/>
          <p:nvPr/>
        </p:nvSpPr>
        <p:spPr>
          <a:xfrm>
            <a:off x="4780344" y="666536"/>
            <a:ext cx="4171194" cy="16715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Helvetica" pitchFamily="2" charset="0"/>
              </a:rPr>
              <a:t>Opportunities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Immediate financial savings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Green Umbrella Fund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Reinvesting in the mission</a:t>
            </a:r>
            <a:endParaRPr sz="1600" dirty="0">
              <a:latin typeface="Helvetica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" name="Google Shape;70;p16">
            <a:extLst>
              <a:ext uri="{FF2B5EF4-FFF2-40B4-BE49-F238E27FC236}">
                <a16:creationId xmlns:a16="http://schemas.microsoft.com/office/drawing/2014/main" id="{A22E249F-8780-6649-8D14-38D5D17ED6EA}"/>
              </a:ext>
            </a:extLst>
          </p:cNvPr>
          <p:cNvSpPr txBox="1"/>
          <p:nvPr/>
        </p:nvSpPr>
        <p:spPr>
          <a:xfrm>
            <a:off x="4780344" y="2566714"/>
            <a:ext cx="4171194" cy="186639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latin typeface="Helvetica" pitchFamily="2" charset="0"/>
              </a:rPr>
              <a:t>Outcomes </a:t>
            </a:r>
            <a:r>
              <a:rPr lang="en-US" sz="1600" i="1" dirty="0">
                <a:latin typeface="Helvetica" pitchFamily="2" charset="0"/>
              </a:rPr>
              <a:t>(to be tracked)</a:t>
            </a:r>
            <a:endParaRPr lang="en-US" sz="1600" b="1" i="1" dirty="0">
              <a:latin typeface="Helvetica" pitchFamily="2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Decreased energy costs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Less frequent maintenance calls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Smaller carbon footprint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Growing funds for future improvements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 safe and affirming space for years to come!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880C8-CA8F-534A-8CFD-240D1CD5C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94" y="87813"/>
            <a:ext cx="3022680" cy="1157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C67810-947A-3847-B45A-C4732D38F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2869" y="1372579"/>
            <a:ext cx="2702610" cy="13417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DE3A85-932B-8648-94D7-BF1A4B74F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578" y="2158546"/>
            <a:ext cx="1558242" cy="1558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9DD440-F811-D643-B55A-F92198F8D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6" y="4000500"/>
            <a:ext cx="2600517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E2492E-8BDC-D64B-9CB9-6C516965BA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9373" y="2937667"/>
            <a:ext cx="1853701" cy="185370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2;p36">
            <a:extLst>
              <a:ext uri="{FF2B5EF4-FFF2-40B4-BE49-F238E27FC236}">
                <a16:creationId xmlns:a16="http://schemas.microsoft.com/office/drawing/2014/main" id="{B001E721-21A9-8649-A26B-B2BF7092075A}"/>
              </a:ext>
            </a:extLst>
          </p:cNvPr>
          <p:cNvSpPr txBox="1"/>
          <p:nvPr/>
        </p:nvSpPr>
        <p:spPr>
          <a:xfrm>
            <a:off x="4018713" y="3168409"/>
            <a:ext cx="5449700" cy="2704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1943" b="1" dirty="0">
                <a:solidFill>
                  <a:srgbClr val="BCCF3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Shandra Steininger, LMSW</a:t>
            </a:r>
            <a:endParaRPr sz="2100" b="1" dirty="0">
              <a:solidFill>
                <a:srgbClr val="BCCF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1943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Co-Founder + Executive Director at HQ</a:t>
            </a:r>
            <a:br>
              <a:rPr lang="en-US" sz="1943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43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EMAIL: </a:t>
            </a:r>
            <a:r>
              <a:rPr lang="en-US" sz="1943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ssteininger@hqgr.org</a:t>
            </a:r>
            <a:endParaRPr sz="1943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1943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WEB: </a:t>
            </a:r>
            <a:r>
              <a:rPr lang="en-US" sz="1943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www.hqgr.org</a:t>
            </a:r>
            <a:endParaRPr sz="1943" dirty="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1943" dirty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PHONE: 616.406.3945</a:t>
            </a:r>
            <a:endParaRPr sz="2100" dirty="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r"/>
            <a:endParaRPr sz="10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C37CBB-2636-EC42-9288-7BC468C4A05A}"/>
              </a:ext>
            </a:extLst>
          </p:cNvPr>
          <p:cNvSpPr txBox="1"/>
          <p:nvPr/>
        </p:nvSpPr>
        <p:spPr>
          <a:xfrm rot="20585954">
            <a:off x="607396" y="794167"/>
            <a:ext cx="38991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Chalkduster" panose="03050602040202020205" pitchFamily="66" charset="77"/>
              </a:rPr>
              <a:t>Wanna</a:t>
            </a:r>
            <a:r>
              <a:rPr lang="en-US" sz="2000" dirty="0">
                <a:latin typeface="Chalkduster" panose="03050602040202020205" pitchFamily="66" charset="77"/>
              </a:rPr>
              <a:t> see the space for yourself? </a:t>
            </a:r>
          </a:p>
          <a:p>
            <a:pPr algn="ctr"/>
            <a:endParaRPr lang="en-US" sz="2000" dirty="0">
              <a:latin typeface="Chalkduster" panose="03050602040202020205" pitchFamily="66" charset="77"/>
            </a:endParaRPr>
          </a:p>
          <a:p>
            <a:pPr algn="ctr"/>
            <a:r>
              <a:rPr lang="en-US" sz="2000" dirty="0">
                <a:latin typeface="Chalkduster" panose="03050602040202020205" pitchFamily="66" charset="77"/>
              </a:rPr>
              <a:t>Come to a Fourth Friday tour! Register at </a:t>
            </a:r>
            <a:r>
              <a:rPr lang="en-US" sz="2000" dirty="0" err="1">
                <a:latin typeface="Chalkduster" panose="03050602040202020205" pitchFamily="66" charset="77"/>
              </a:rPr>
              <a:t>HQGR.org</a:t>
            </a:r>
            <a:r>
              <a:rPr lang="en-US" sz="2000" dirty="0">
                <a:latin typeface="Chalkduster" panose="03050602040202020205" pitchFamily="66" charset="77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745D3-0887-AA4A-9CA0-71458CDDDF20}"/>
              </a:ext>
            </a:extLst>
          </p:cNvPr>
          <p:cNvSpPr txBox="1"/>
          <p:nvPr/>
        </p:nvSpPr>
        <p:spPr>
          <a:xfrm>
            <a:off x="5076722" y="570490"/>
            <a:ext cx="3138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rgbClr val="0070C0"/>
                </a:solidFill>
                <a:latin typeface="Helvetica" pitchFamily="2" charset="0"/>
              </a:rPr>
              <a:t>FOLLOW THE PROGRESS </a:t>
            </a:r>
          </a:p>
          <a:p>
            <a:pPr algn="r"/>
            <a:r>
              <a:rPr lang="en-US" sz="2000" dirty="0">
                <a:solidFill>
                  <a:srgbClr val="0070C0"/>
                </a:solidFill>
                <a:latin typeface="Helvetica" pitchFamily="2" charset="0"/>
              </a:rPr>
              <a:t>ON FACEBOOK: </a:t>
            </a:r>
            <a:r>
              <a:rPr lang="en-US" sz="2000" dirty="0" err="1">
                <a:solidFill>
                  <a:srgbClr val="0070C0"/>
                </a:solidFill>
                <a:latin typeface="Helvetica" pitchFamily="2" charset="0"/>
              </a:rPr>
              <a:t>HQGrandRapids</a:t>
            </a:r>
            <a:endParaRPr lang="en-US" sz="2000" dirty="0">
              <a:solidFill>
                <a:srgbClr val="0070C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6849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3399</TotalTime>
  <Words>201</Words>
  <Application>Microsoft Macintosh PowerPoint</Application>
  <PresentationFormat>On-screen Show (16:9)</PresentationFormat>
  <Paragraphs>54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Chalkduster</vt:lpstr>
      <vt:lpstr>Helvetica</vt:lpstr>
      <vt:lpstr>Helvetica Neue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morgan@usgbcwm.org</cp:lastModifiedBy>
  <cp:revision>19</cp:revision>
  <dcterms:modified xsi:type="dcterms:W3CDTF">2019-04-29T19:24:06Z</dcterms:modified>
</cp:coreProperties>
</file>