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Averag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22" Type="http://schemas.openxmlformats.org/officeDocument/2006/relationships/font" Target="fonts/Average-regular.fntdata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87997393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f87997393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87997393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f87997393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f87997393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f87997393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87997393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f87997393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bcaf1c2a10e22f_10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2bcaf1c2a10e22f_1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f87997393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f87997393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87997393_0_8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f87997393_0_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bcaf1c2a10e22f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2bcaf1c2a10e22f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C">
  <p:cSld name="SECTION_HEADER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32" name="Google Shape;132;p1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1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_alt3">
  <p:cSld name="TITLE_AND_BODY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343059.jpg" id="153" name="Google Shape;153;p14"/>
          <p:cNvPicPr preferRelativeResize="0"/>
          <p:nvPr/>
        </p:nvPicPr>
        <p:blipFill rotWithShape="1">
          <a:blip r:embed="rId2">
            <a:alphaModFix amt="80000"/>
          </a:blip>
          <a:srcRect b="25870" l="30474" r="30474" t="11955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fmla="val 50343" name="adj"/>
            </a:avLst>
          </a:prstGeom>
          <a:noFill/>
          <a:ln>
            <a:noFill/>
          </a:ln>
        </p:spPr>
      </p:pic>
      <p:sp>
        <p:nvSpPr>
          <p:cNvPr id="154" name="Google Shape;154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14"/>
          <p:cNvSpPr txBox="1"/>
          <p:nvPr>
            <p:ph idx="1" type="body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Google Shape;1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14">
            <a:hlinkClick action="ppaction://hlinksldjump" r:id="rId3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">
            <a:hlinkClick action="ppaction://hlinksldjump" r:id="rId4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">
            <a:hlinkClick action="ppaction://hlinksldjump" r:id="rId5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">
            <a:hlinkClick action="ppaction://hlinksldjump" r:id="rId6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62" name="Google Shape;162;p1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type="ctrTitle"/>
          </p:nvPr>
        </p:nvSpPr>
        <p:spPr>
          <a:xfrm>
            <a:off x="3378500" y="701525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96F3"/>
                </a:solidFill>
              </a:rPr>
              <a:t>Energy </a:t>
            </a:r>
            <a:r>
              <a:rPr lang="en-GB">
                <a:solidFill>
                  <a:srgbClr val="2196F3"/>
                </a:solidFill>
              </a:rPr>
              <a:t>Efficiency at San Chez Restaurant Inc.</a:t>
            </a:r>
            <a:endParaRPr>
              <a:solidFill>
                <a:srgbClr val="008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96F3"/>
                </a:solidFill>
              </a:rPr>
              <a:t> </a:t>
            </a:r>
            <a:endParaRPr>
              <a:solidFill>
                <a:srgbClr val="2196F3"/>
              </a:solidFill>
            </a:endParaRPr>
          </a:p>
        </p:txBody>
      </p:sp>
      <p:sp>
        <p:nvSpPr>
          <p:cNvPr id="169" name="Google Shape;169;p1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008FFF"/>
                </a:solidFill>
              </a:rPr>
              <a:t>Cindy Schneider </a:t>
            </a:r>
            <a:endParaRPr sz="1800">
              <a:solidFill>
                <a:srgbClr val="008FFF"/>
              </a:solidFill>
            </a:endParaRPr>
          </a:p>
        </p:txBody>
      </p:sp>
      <p:pic>
        <p:nvPicPr>
          <p:cNvPr id="170" name="Google Shape;1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00" y="222675"/>
            <a:ext cx="32173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6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19003" y="299599"/>
            <a:ext cx="8340449" cy="46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6"/>
          <p:cNvSpPr txBox="1"/>
          <p:nvPr>
            <p:ph type="title"/>
          </p:nvPr>
        </p:nvSpPr>
        <p:spPr>
          <a:xfrm>
            <a:off x="2872625" y="2199775"/>
            <a:ext cx="34332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your mission?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1294301" y="2423076"/>
            <a:ext cx="3018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ACAC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4443276" y="2097575"/>
            <a:ext cx="3018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Mission </a:t>
            </a:r>
            <a:endParaRPr/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2000250" y="0"/>
            <a:ext cx="5143500" cy="52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/>
          <p:nvPr>
            <p:ph idx="1" type="body"/>
          </p:nvPr>
        </p:nvSpPr>
        <p:spPr>
          <a:xfrm>
            <a:off x="1297500" y="12411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“Our goal is to be West Michigan’s best restaurant company, for our </a:t>
            </a:r>
            <a:r>
              <a:rPr lang="en-GB" sz="1800" u="sng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employees</a:t>
            </a:r>
            <a:r>
              <a:rPr lang="en-GB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u="sng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guests</a:t>
            </a:r>
            <a:r>
              <a:rPr lang="en-GB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en-GB" sz="1800" u="sng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r>
              <a:rPr lang="en-GB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For our </a:t>
            </a:r>
            <a:r>
              <a:rPr lang="en-GB" sz="1800" u="sng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employees</a:t>
            </a:r>
            <a:r>
              <a:rPr lang="en-GB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, San Chez Restaurant, Inc. will be a clean, safe, friendly, fun, and environmentally responsible place to work, while fostering teamwork, respect, and pride. </a:t>
            </a:r>
            <a:endParaRPr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San Chez Restaurant, Inc. will provide its </a:t>
            </a:r>
            <a:r>
              <a:rPr lang="en-GB" sz="1800" u="sng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guests</a:t>
            </a:r>
            <a:r>
              <a:rPr lang="en-GB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with world-class food and service while exceeding their expectations in a uniquely entertaining atmosphere. </a:t>
            </a:r>
            <a:endParaRPr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As a part of the</a:t>
            </a:r>
            <a:r>
              <a:rPr lang="en-GB" sz="1800" u="sng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community</a:t>
            </a:r>
            <a:r>
              <a:rPr lang="en-GB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, San Chez Restaurant, Inc. will be a source of local pride and community support through its demonstrated caring, contribution, ethics, and respect.” </a:t>
            </a:r>
            <a:endParaRPr sz="18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8"/>
          <p:cNvPicPr preferRelativeResize="0"/>
          <p:nvPr/>
        </p:nvPicPr>
        <p:blipFill rotWithShape="1">
          <a:blip r:embed="rId3">
            <a:alphaModFix/>
          </a:blip>
          <a:srcRect b="38662" l="29980" r="26999" t="36419"/>
          <a:stretch/>
        </p:blipFill>
        <p:spPr>
          <a:xfrm>
            <a:off x="7357100" y="1307838"/>
            <a:ext cx="1244650" cy="12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this relate to Energy </a:t>
            </a:r>
            <a:r>
              <a:rPr lang="en-GB"/>
              <a:t>Efficiency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1297500" y="1743644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93" name="Google Shape;193;p18"/>
          <p:cNvSpPr txBox="1"/>
          <p:nvPr>
            <p:ph idx="1" type="body"/>
          </p:nvPr>
        </p:nvSpPr>
        <p:spPr>
          <a:xfrm>
            <a:off x="1991250" y="1743600"/>
            <a:ext cx="59556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Environmentally </a:t>
            </a:r>
            <a:r>
              <a:rPr lang="en-GB">
                <a:solidFill>
                  <a:srgbClr val="FFFFFF"/>
                </a:solidFill>
              </a:rPr>
              <a:t>Conscious</a:t>
            </a:r>
            <a:r>
              <a:rPr lang="en-GB">
                <a:solidFill>
                  <a:srgbClr val="FFFFFF"/>
                </a:solidFill>
              </a:rPr>
              <a:t> </a:t>
            </a:r>
            <a:r>
              <a:rPr lang="en-GB">
                <a:solidFill>
                  <a:srgbClr val="FFFFFF"/>
                </a:solidFill>
              </a:rPr>
              <a:t>Business</a:t>
            </a:r>
            <a:r>
              <a:rPr lang="en-GB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1297500" y="265848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95" name="Google Shape;195;p18"/>
          <p:cNvSpPr txBox="1"/>
          <p:nvPr>
            <p:ph idx="1" type="body"/>
          </p:nvPr>
        </p:nvSpPr>
        <p:spPr>
          <a:xfrm>
            <a:off x="1939900" y="2764538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Reduce cost associated with consumption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1297500" y="3573344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97" name="Google Shape;197;p18"/>
          <p:cNvSpPr txBox="1"/>
          <p:nvPr>
            <p:ph idx="1" type="body"/>
          </p:nvPr>
        </p:nvSpPr>
        <p:spPr>
          <a:xfrm>
            <a:off x="2030400" y="3573363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Energy Efficiency is a complex problem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8" name="Google Shape;1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8138000" y="4132725"/>
            <a:ext cx="3714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811575" y="4132725"/>
            <a:ext cx="3714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430450" y="4132725"/>
            <a:ext cx="3714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287075" y="4132725"/>
            <a:ext cx="3714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668200" y="4132725"/>
            <a:ext cx="3714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049325" y="4132725"/>
            <a:ext cx="37147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/>
          <p:nvPr/>
        </p:nvSpPr>
        <p:spPr>
          <a:xfrm>
            <a:off x="529900" y="3228225"/>
            <a:ext cx="2677800" cy="13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"/>
          <p:cNvSpPr txBox="1"/>
          <p:nvPr>
            <p:ph type="title"/>
          </p:nvPr>
        </p:nvSpPr>
        <p:spPr>
          <a:xfrm>
            <a:off x="1309825" y="2089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Inviting Staff To Participate</a:t>
            </a:r>
            <a:endParaRPr/>
          </a:p>
        </p:txBody>
      </p:sp>
      <p:sp>
        <p:nvSpPr>
          <p:cNvPr id="211" name="Google Shape;211;p19"/>
          <p:cNvSpPr txBox="1"/>
          <p:nvPr/>
        </p:nvSpPr>
        <p:spPr>
          <a:xfrm>
            <a:off x="422500" y="3361725"/>
            <a:ext cx="27852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8FFF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800">
                <a:solidFill>
                  <a:srgbClr val="008FFF"/>
                </a:solidFill>
                <a:latin typeface="Lato"/>
                <a:ea typeface="Lato"/>
                <a:cs typeface="Lato"/>
                <a:sym typeface="Lato"/>
              </a:rPr>
              <a:t>0% of staff members have donated resources to a local nonprofit</a:t>
            </a:r>
            <a:endParaRPr sz="1800">
              <a:solidFill>
                <a:srgbClr val="008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3432700" y="3228075"/>
            <a:ext cx="2593500" cy="13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6251200" y="3228075"/>
            <a:ext cx="2593500" cy="13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196F3"/>
                </a:solidFill>
                <a:latin typeface="Lato"/>
                <a:ea typeface="Lato"/>
                <a:cs typeface="Lato"/>
                <a:sym typeface="Lato"/>
              </a:rPr>
              <a:t>Staff members are excited to explore new ways of improving our system</a:t>
            </a:r>
            <a:endParaRPr sz="1800">
              <a:solidFill>
                <a:srgbClr val="2196F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3534100" y="3228075"/>
            <a:ext cx="23907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196F3"/>
                </a:solidFill>
              </a:rPr>
              <a:t>Environmental conscious as managing energy and waste as a lifestyle</a:t>
            </a:r>
            <a:endParaRPr sz="1800">
              <a:solidFill>
                <a:srgbClr val="2196F3"/>
              </a:solidFill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529900" y="1541000"/>
            <a:ext cx="2593500" cy="13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196F3"/>
                </a:solidFill>
                <a:latin typeface="Lato"/>
                <a:ea typeface="Lato"/>
                <a:cs typeface="Lato"/>
                <a:sym typeface="Lato"/>
              </a:rPr>
              <a:t>Staff members are from all over the world</a:t>
            </a:r>
            <a:endParaRPr>
              <a:solidFill>
                <a:srgbClr val="2196F3"/>
              </a:solidFill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6251200" y="1541000"/>
            <a:ext cx="2593500" cy="13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196F3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-GB" sz="1800">
                <a:solidFill>
                  <a:srgbClr val="2196F3"/>
                </a:solidFill>
                <a:latin typeface="Lato"/>
                <a:ea typeface="Lato"/>
                <a:cs typeface="Lato"/>
                <a:sym typeface="Lato"/>
              </a:rPr>
              <a:t>ow more staff are likely to discuss environmental solutions and issues</a:t>
            </a:r>
            <a:endParaRPr sz="1800">
              <a:solidFill>
                <a:srgbClr val="2196F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3229450" y="1413413"/>
            <a:ext cx="3000000" cy="1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➢"/>
            </a:pPr>
            <a:r>
              <a:rPr lang="en-GB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Promoting education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➢"/>
            </a:pPr>
            <a:r>
              <a:rPr lang="en-GB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Empowering people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➢"/>
            </a:pPr>
            <a:r>
              <a:rPr lang="en-GB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Retaining talent 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3345700" y="773825"/>
            <a:ext cx="27675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 of Staff Survey</a:t>
            </a:r>
            <a:endParaRPr sz="1800" u="sng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Tirelessly Investing in our local community </a:t>
            </a:r>
            <a:endParaRPr/>
          </a:p>
        </p:txBody>
      </p:sp>
      <p:sp>
        <p:nvSpPr>
          <p:cNvPr id="224" name="Google Shape;224;p20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>
                <a:solidFill>
                  <a:srgbClr val="FFFFFF"/>
                </a:solidFill>
              </a:rPr>
              <a:t>Improving </a:t>
            </a:r>
            <a:r>
              <a:rPr lang="en-GB" sz="1800">
                <a:solidFill>
                  <a:srgbClr val="FFFFFF"/>
                </a:solidFill>
              </a:rPr>
              <a:t>efficiency of our supply chain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>
                <a:solidFill>
                  <a:srgbClr val="FFFFFF"/>
                </a:solidFill>
              </a:rPr>
              <a:t>High quality products available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>
                <a:solidFill>
                  <a:srgbClr val="FFFFFF"/>
                </a:solidFill>
              </a:rPr>
              <a:t>Build personal relationships </a:t>
            </a:r>
            <a:r>
              <a:rPr lang="en-GB" sz="1800">
                <a:solidFill>
                  <a:srgbClr val="FFFFFF"/>
                </a:solidFill>
              </a:rPr>
              <a:t> </a:t>
            </a:r>
            <a:endParaRPr sz="1800"/>
          </a:p>
        </p:txBody>
      </p:sp>
      <p:pic>
        <p:nvPicPr>
          <p:cNvPr id="225" name="Google Shape;2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050" y="0"/>
            <a:ext cx="32173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/>
          <p:nvPr/>
        </p:nvSpPr>
        <p:spPr>
          <a:xfrm>
            <a:off x="3538700" y="3012225"/>
            <a:ext cx="4325400" cy="14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Thank you to our community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Comparison February 2018-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February 2019 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Reduced our usage by 40%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200" y="253800"/>
            <a:ext cx="4572001" cy="249240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Survey</a:t>
            </a:r>
            <a:endParaRPr/>
          </a:p>
        </p:txBody>
      </p:sp>
      <p:pic>
        <p:nvPicPr>
          <p:cNvPr id="233" name="Google Shape;2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095" y="0"/>
            <a:ext cx="287791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 txBox="1"/>
          <p:nvPr>
            <p:ph idx="1" type="body"/>
          </p:nvPr>
        </p:nvSpPr>
        <p:spPr>
          <a:xfrm>
            <a:off x="2501650" y="-303000"/>
            <a:ext cx="4017600" cy="3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38761D"/>
                </a:solidFill>
              </a:rPr>
              <a:t>Thanks for listening!</a:t>
            </a:r>
            <a:endParaRPr sz="24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