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3" r:id="rId2"/>
    <p:sldId id="335" r:id="rId3"/>
    <p:sldId id="336" r:id="rId4"/>
    <p:sldId id="341" r:id="rId5"/>
    <p:sldId id="339" r:id="rId6"/>
    <p:sldId id="337" r:id="rId7"/>
    <p:sldId id="340" r:id="rId8"/>
  </p:sldIdLst>
  <p:sldSz cx="15544800" cy="100584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ane Ingraham" initials="DI" lastIdx="1" clrIdx="0">
    <p:extLst>
      <p:ext uri="{19B8F6BF-5375-455C-9EA6-DF929625EA0E}">
        <p15:presenceInfo xmlns:p15="http://schemas.microsoft.com/office/powerpoint/2012/main" userId="S-1-5-21-2135606653-1472778455-1273305881-3582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64393" autoAdjust="0"/>
  </p:normalViewPr>
  <p:slideViewPr>
    <p:cSldViewPr>
      <p:cViewPr varScale="1">
        <p:scale>
          <a:sx n="79" d="100"/>
          <a:sy n="79" d="100"/>
        </p:scale>
        <p:origin x="972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642"/>
    </p:cViewPr>
  </p:sorterViewPr>
  <p:notesViewPr>
    <p:cSldViewPr>
      <p:cViewPr>
        <p:scale>
          <a:sx n="82" d="100"/>
          <a:sy n="82" d="100"/>
        </p:scale>
        <p:origin x="3912" y="234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34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1163638"/>
            <a:ext cx="485457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167" y="4479712"/>
            <a:ext cx="5618767" cy="3665752"/>
          </a:xfrm>
          <a:prstGeom prst="rect">
            <a:avLst/>
          </a:prstGeom>
        </p:spPr>
        <p:txBody>
          <a:bodyPr lIns="58320" tIns="29160" rIns="58320" bIns="29160"/>
          <a:lstStyle/>
          <a:p>
            <a:pPr marL="145801" indent="-145801">
              <a:buAutoNum type="arabicPeriod"/>
            </a:pPr>
            <a:endParaRPr lang="en-US" sz="1400" b="1" dirty="0"/>
          </a:p>
          <a:p>
            <a:pPr marL="145801" indent="-145801">
              <a:buAutoNum type="arabicPeriod"/>
            </a:pPr>
            <a:r>
              <a:rPr lang="en-US" sz="1000" b="1" dirty="0"/>
              <a:t>Tower after completion</a:t>
            </a:r>
          </a:p>
          <a:p>
            <a:pPr marL="145801" marR="0" lvl="0" indent="-14580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000" b="1" dirty="0"/>
              <a:t>Maintain Iconic Sloped Roof</a:t>
            </a:r>
          </a:p>
          <a:p>
            <a:pPr marL="145801" indent="-145801">
              <a:buAutoNum type="arabicPeriod"/>
            </a:pPr>
            <a:r>
              <a:rPr lang="en-US" sz="1000" b="1" dirty="0"/>
              <a:t>Maintain balance between the Amway Grand Plaza and JW Marriott.  </a:t>
            </a:r>
          </a:p>
          <a:p>
            <a:r>
              <a:rPr lang="en-US" sz="1000" b="1" dirty="0"/>
              <a:t>        a. Try and compliment each other while maintaining separation of brands  </a:t>
            </a:r>
          </a:p>
          <a:p>
            <a:r>
              <a:rPr lang="en-US" sz="1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327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5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1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9170" y="1622365"/>
            <a:ext cx="5606458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313432"/>
            <a:ext cx="1399031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5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DCBE5-3A9E-4FAF-80DE-F66D44A8A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F8FCA-CC25-4FD6-BCF0-D00AB8446EDC}"/>
              </a:ext>
            </a:extLst>
          </p:cNvPr>
          <p:cNvSpPr txBox="1"/>
          <p:nvPr/>
        </p:nvSpPr>
        <p:spPr>
          <a:xfrm>
            <a:off x="304800" y="4572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AMWAY GRAND HOTEL GLASS PERFORMANCE DRIVERS</a:t>
            </a:r>
          </a:p>
        </p:txBody>
      </p:sp>
    </p:spTree>
    <p:extLst>
      <p:ext uri="{BB962C8B-B14F-4D97-AF65-F5344CB8AC3E}">
        <p14:creationId xmlns:p14="http://schemas.microsoft.com/office/powerpoint/2010/main" val="47647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BAD5E-4999-4569-81D1-6240D2DB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"/>
            <a:ext cx="15480792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ADC45-43F6-46D0-9BDF-2BDE31CCAF4D}"/>
              </a:ext>
            </a:extLst>
          </p:cNvPr>
          <p:cNvSpPr txBox="1"/>
          <p:nvPr/>
        </p:nvSpPr>
        <p:spPr>
          <a:xfrm>
            <a:off x="685800" y="228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COMFORT DRIVERS</a:t>
            </a:r>
          </a:p>
        </p:txBody>
      </p:sp>
    </p:spTree>
    <p:extLst>
      <p:ext uri="{BB962C8B-B14F-4D97-AF65-F5344CB8AC3E}">
        <p14:creationId xmlns:p14="http://schemas.microsoft.com/office/powerpoint/2010/main" val="399838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DB4CA-6C09-4A26-B567-BA7DF8DD5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9"/>
            <a:ext cx="15544800" cy="9460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B006-FAAC-4397-B17E-579F6FC26A29}"/>
              </a:ext>
            </a:extLst>
          </p:cNvPr>
          <p:cNvSpPr txBox="1"/>
          <p:nvPr/>
        </p:nvSpPr>
        <p:spPr>
          <a:xfrm>
            <a:off x="685800" y="298709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THERMAL DRIVERS</a:t>
            </a:r>
          </a:p>
        </p:txBody>
      </p:sp>
    </p:spTree>
    <p:extLst>
      <p:ext uri="{BB962C8B-B14F-4D97-AF65-F5344CB8AC3E}">
        <p14:creationId xmlns:p14="http://schemas.microsoft.com/office/powerpoint/2010/main" val="267785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508DDB-8E65-496B-8963-D4C717084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98" y="533621"/>
            <a:ext cx="13799885" cy="9705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B006-FAAC-4397-B17E-579F6FC26A29}"/>
              </a:ext>
            </a:extLst>
          </p:cNvPr>
          <p:cNvSpPr txBox="1"/>
          <p:nvPr/>
        </p:nvSpPr>
        <p:spPr>
          <a:xfrm>
            <a:off x="838200" y="228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VISUAL DRIVERS</a:t>
            </a:r>
          </a:p>
        </p:txBody>
      </p:sp>
    </p:spTree>
    <p:extLst>
      <p:ext uri="{BB962C8B-B14F-4D97-AF65-F5344CB8AC3E}">
        <p14:creationId xmlns:p14="http://schemas.microsoft.com/office/powerpoint/2010/main" val="25714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A909A0-F40A-47DF-9EF4-DEC95186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52" y="1357102"/>
            <a:ext cx="11887200" cy="7883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B006-FAAC-4397-B17E-579F6FC26A29}"/>
              </a:ext>
            </a:extLst>
          </p:cNvPr>
          <p:cNvSpPr txBox="1"/>
          <p:nvPr/>
        </p:nvSpPr>
        <p:spPr>
          <a:xfrm>
            <a:off x="838200" y="39908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RAINSCREEN CURTAIN WALL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408B9-11CE-459C-A282-55D17D5083FB}"/>
              </a:ext>
            </a:extLst>
          </p:cNvPr>
          <p:cNvSpPr txBox="1"/>
          <p:nvPr/>
        </p:nvSpPr>
        <p:spPr>
          <a:xfrm>
            <a:off x="661416" y="2780700"/>
            <a:ext cx="619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Insulating Glass Unit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Two plies of ¼” glass and one ½” sealed air space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 U-Value   Summer – 0.20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 	  Winter -     0.24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340DA-E363-4723-A46E-A5C4ED773838}"/>
              </a:ext>
            </a:extLst>
          </p:cNvPr>
          <p:cNvSpPr txBox="1"/>
          <p:nvPr/>
        </p:nvSpPr>
        <p:spPr>
          <a:xfrm>
            <a:off x="661416" y="4175623"/>
            <a:ext cx="6388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Coatings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Thin layer of metal applied to improve Solar 	Heating Coefficient performance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Coatings on #2 and #3 surface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SHGC  0.29 – 0.24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Transmittance visible 38% - 47%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UV  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5A3C0-4B68-4E2E-90D0-57481F7CEFFA}"/>
              </a:ext>
            </a:extLst>
          </p:cNvPr>
          <p:cNvSpPr txBox="1"/>
          <p:nvPr/>
        </p:nvSpPr>
        <p:spPr>
          <a:xfrm>
            <a:off x="661416" y="65435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Argon Air Space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Argon offers lower thermal conductivity than 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7235D-436B-4262-B515-D603B3969FDF}"/>
              </a:ext>
            </a:extLst>
          </p:cNvPr>
          <p:cNvSpPr txBox="1"/>
          <p:nvPr/>
        </p:nvSpPr>
        <p:spPr>
          <a:xfrm>
            <a:off x="685800" y="749952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Spacer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Warm edge thermal spacer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Condensation Resistance Factor 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B8BBF-883E-4D55-951B-05BA5D64CA7E}"/>
              </a:ext>
            </a:extLst>
          </p:cNvPr>
          <p:cNvSpPr txBox="1"/>
          <p:nvPr/>
        </p:nvSpPr>
        <p:spPr>
          <a:xfrm>
            <a:off x="685800" y="15551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Premise To Direct Moisture Out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 Primary lines of weather defense at back plane of glass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 Secondary line of defense at the face of the glass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5F82C-AE81-4C76-A91F-15E7BEF3EB45}"/>
              </a:ext>
            </a:extLst>
          </p:cNvPr>
          <p:cNvSpPr txBox="1"/>
          <p:nvPr/>
        </p:nvSpPr>
        <p:spPr>
          <a:xfrm>
            <a:off x="661416" y="86368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Acoustic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Outside – Inside Transmission Class 29</a:t>
            </a:r>
          </a:p>
        </p:txBody>
      </p:sp>
    </p:spTree>
    <p:extLst>
      <p:ext uri="{BB962C8B-B14F-4D97-AF65-F5344CB8AC3E}">
        <p14:creationId xmlns:p14="http://schemas.microsoft.com/office/powerpoint/2010/main" val="116819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8963B-178A-4B59-9EE8-0721E712C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3" y="2133600"/>
            <a:ext cx="7547285" cy="6347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31FC7E-A279-4AEF-831D-A2845F013487}"/>
              </a:ext>
            </a:extLst>
          </p:cNvPr>
          <p:cNvSpPr txBox="1"/>
          <p:nvPr/>
        </p:nvSpPr>
        <p:spPr>
          <a:xfrm>
            <a:off x="2475326" y="126659"/>
            <a:ext cx="10594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ENERGY PERFORMANCE MODEL AT DESIGN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C921C-CCFB-45B2-B827-111C4A0AA211}"/>
              </a:ext>
            </a:extLst>
          </p:cNvPr>
          <p:cNvSpPr txBox="1"/>
          <p:nvPr/>
        </p:nvSpPr>
        <p:spPr>
          <a:xfrm>
            <a:off x="5295898" y="1450098"/>
            <a:ext cx="495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 2015 Michigan Energy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034A2-752F-4999-ACC5-28DC52EC90E4}"/>
              </a:ext>
            </a:extLst>
          </p:cNvPr>
          <p:cNvSpPr txBox="1"/>
          <p:nvPr/>
        </p:nvSpPr>
        <p:spPr>
          <a:xfrm>
            <a:off x="5143187" y="2724918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Glass Properties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U-0.47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SC-0.50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4C75AC-CB20-477B-84D6-E14248386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4" y="2139696"/>
            <a:ext cx="7547283" cy="6341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4027E8-53EF-4E23-8F8C-B477B314324C}"/>
              </a:ext>
            </a:extLst>
          </p:cNvPr>
          <p:cNvSpPr/>
          <p:nvPr/>
        </p:nvSpPr>
        <p:spPr>
          <a:xfrm>
            <a:off x="11887200" y="2313965"/>
            <a:ext cx="3422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GLASS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A7C87C-D681-4940-B510-F6AFCA5268FC}"/>
              </a:ext>
            </a:extLst>
          </p:cNvPr>
          <p:cNvSpPr txBox="1"/>
          <p:nvPr/>
        </p:nvSpPr>
        <p:spPr>
          <a:xfrm>
            <a:off x="12115800" y="2718679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Glass Properties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U-0.26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SC-0.25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BB1688-282D-434A-A458-5CB66A37A6EF}"/>
              </a:ext>
            </a:extLst>
          </p:cNvPr>
          <p:cNvSpPr/>
          <p:nvPr/>
        </p:nvSpPr>
        <p:spPr>
          <a:xfrm>
            <a:off x="4420123" y="2318415"/>
            <a:ext cx="3422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EXISTING GLASS MODEL</a:t>
            </a:r>
          </a:p>
        </p:txBody>
      </p:sp>
    </p:spTree>
    <p:extLst>
      <p:ext uri="{BB962C8B-B14F-4D97-AF65-F5344CB8AC3E}">
        <p14:creationId xmlns:p14="http://schemas.microsoft.com/office/powerpoint/2010/main" val="304809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62B006-FAAC-4397-B17E-579F6FC26A29}"/>
              </a:ext>
            </a:extLst>
          </p:cNvPr>
          <p:cNvSpPr txBox="1"/>
          <p:nvPr/>
        </p:nvSpPr>
        <p:spPr>
          <a:xfrm>
            <a:off x="838200" y="739914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DEEP ENERGY RETROFIT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A81C7-8CB2-4CC6-851C-EBB8978752F9}"/>
              </a:ext>
            </a:extLst>
          </p:cNvPr>
          <p:cNvSpPr txBox="1"/>
          <p:nvPr/>
        </p:nvSpPr>
        <p:spPr>
          <a:xfrm>
            <a:off x="908304" y="1828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KW/T With Chiller Replacement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408B9-11CE-459C-A282-55D17D5083FB}"/>
              </a:ext>
            </a:extLst>
          </p:cNvPr>
          <p:cNvSpPr txBox="1"/>
          <p:nvPr/>
        </p:nvSpPr>
        <p:spPr>
          <a:xfrm>
            <a:off x="908304" y="2438872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Reconfigured Hydronic Net Horsepower Reduction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340DA-E363-4723-A46E-A5C4ED773838}"/>
              </a:ext>
            </a:extLst>
          </p:cNvPr>
          <p:cNvSpPr txBox="1"/>
          <p:nvPr/>
        </p:nvSpPr>
        <p:spPr>
          <a:xfrm>
            <a:off x="883920" y="3146758"/>
            <a:ext cx="7117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Cooling Tower Net Reduced Horsepower, Water Consumption and Treatment Chemicals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5A3C0-4B68-4E2E-90D0-57481F7CEFFA}"/>
              </a:ext>
            </a:extLst>
          </p:cNvPr>
          <p:cNvSpPr txBox="1"/>
          <p:nvPr/>
        </p:nvSpPr>
        <p:spPr>
          <a:xfrm>
            <a:off x="908304" y="40767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Room Exhaust Heat Recovery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7235D-436B-4262-B515-D603B3969FDF}"/>
              </a:ext>
            </a:extLst>
          </p:cNvPr>
          <p:cNvSpPr txBox="1"/>
          <p:nvPr/>
        </p:nvSpPr>
        <p:spPr>
          <a:xfrm>
            <a:off x="908304" y="47806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 Air Handling Replacing Perimeter Heat Pumps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E9DC9-3D1A-4B90-A88E-8F01BD33D5FC}"/>
              </a:ext>
            </a:extLst>
          </p:cNvPr>
          <p:cNvSpPr txBox="1"/>
          <p:nvPr/>
        </p:nvSpPr>
        <p:spPr>
          <a:xfrm>
            <a:off x="947928" y="54885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Heat Recovery For Domestic Hot Water Heating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C9238-4F12-4254-AE8E-5A14D457A6FD}"/>
              </a:ext>
            </a:extLst>
          </p:cNvPr>
          <p:cNvSpPr txBox="1"/>
          <p:nvPr/>
        </p:nvSpPr>
        <p:spPr>
          <a:xfrm>
            <a:off x="947928" y="61419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VFD Efficiencies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17656-A6A4-4B16-8DF8-7497247B8591}"/>
              </a:ext>
            </a:extLst>
          </p:cNvPr>
          <p:cNvSpPr txBox="1"/>
          <p:nvPr/>
        </p:nvSpPr>
        <p:spPr>
          <a:xfrm>
            <a:off x="947928" y="68187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BMS Consolidation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5E1B7E-741E-4786-88F0-AE05682DD170}"/>
              </a:ext>
            </a:extLst>
          </p:cNvPr>
          <p:cNvSpPr txBox="1"/>
          <p:nvPr/>
        </p:nvSpPr>
        <p:spPr>
          <a:xfrm>
            <a:off x="920496" y="75265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Heat Recovery unit for pool / fitness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A481E3-45B8-431C-A55C-0976DD818840}"/>
              </a:ext>
            </a:extLst>
          </p:cNvPr>
          <p:cNvSpPr txBox="1"/>
          <p:nvPr/>
        </p:nvSpPr>
        <p:spPr>
          <a:xfrm>
            <a:off x="1868424" y="8595102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Estimated Annual Savings $113,000</a:t>
            </a:r>
          </a:p>
        </p:txBody>
      </p:sp>
    </p:spTree>
    <p:extLst>
      <p:ext uri="{BB962C8B-B14F-4D97-AF65-F5344CB8AC3E}">
        <p14:creationId xmlns:p14="http://schemas.microsoft.com/office/powerpoint/2010/main" val="66560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5962</TotalTime>
  <Words>161</Words>
  <Application>Microsoft Office PowerPoint</Application>
  <PresentationFormat>Custom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Unicode MS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Ingraham</dc:creator>
  <cp:lastModifiedBy>Duane Ingraham</cp:lastModifiedBy>
  <cp:revision>329</cp:revision>
  <cp:lastPrinted>2019-04-18T15:37:54Z</cp:lastPrinted>
  <dcterms:created xsi:type="dcterms:W3CDTF">2018-05-15T06:59:58Z</dcterms:created>
  <dcterms:modified xsi:type="dcterms:W3CDTF">2019-04-18T15:38:03Z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2018-04-02T00:00:00Z</vt:filetime>
  </property>
  <property fmtid="{D5CDD505-2E9C-101B-9397-08002B2CF9AE}" pid="3" name="LastSaved">
    <vt:filetime>2018-05-15T00:00:00Z</vt:filetime>
  </property>
</Properties>
</file>